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7" r:id="rId9"/>
    <p:sldId id="263" r:id="rId10"/>
    <p:sldId id="264" r:id="rId11"/>
    <p:sldId id="265" r:id="rId12"/>
    <p:sldId id="268" r:id="rId13"/>
    <p:sldId id="269" r:id="rId14"/>
    <p:sldId id="266" r:id="rId15"/>
    <p:sldId id="271" r:id="rId16"/>
    <p:sldId id="272" r:id="rId17"/>
    <p:sldId id="27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10/23/2014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ssmanchance.com/applets/OneSample.html?population=gettysbur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Gettysburg Address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Sampling and Sampling 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5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Sampling Techniques?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anything be helpful to complete these procedures?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74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Randomly Pick 5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portions m – o</a:t>
            </a:r>
          </a:p>
          <a:p>
            <a:endParaRPr lang="en-US" dirty="0"/>
          </a:p>
          <a:p>
            <a:r>
              <a:rPr lang="en-US" dirty="0" smtClean="0"/>
              <a:t>Use the </a:t>
            </a:r>
            <a:r>
              <a:rPr lang="en-US" dirty="0" err="1" smtClean="0"/>
              <a:t>dotplot</a:t>
            </a:r>
            <a:r>
              <a:rPr lang="en-US" dirty="0" smtClean="0"/>
              <a:t> at the board to complete question 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06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the Sampling Distributions of size 5 compare to the true population average?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515108"/>
            <a:ext cx="10058400" cy="4050792"/>
          </a:xfrm>
        </p:spPr>
        <p:txBody>
          <a:bodyPr/>
          <a:lstStyle/>
          <a:p>
            <a:r>
              <a:rPr lang="en-US" dirty="0"/>
              <a:t>One of the major points of statistics is to use a sample to adequately predict a population parameter.  When this happens, we call the statistic and sampling procedure </a:t>
            </a:r>
            <a:r>
              <a:rPr lang="en-US" dirty="0" smtClean="0"/>
              <a:t>unbiased.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9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parts r-t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</a:t>
            </a:r>
            <a:r>
              <a:rPr lang="en-US" dirty="0" err="1" smtClean="0"/>
              <a:t>dotplot</a:t>
            </a:r>
            <a:r>
              <a:rPr lang="en-US" dirty="0" smtClean="0"/>
              <a:t> at the board for question 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0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parts O and T at the board…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By comparing the two sampling distributions of size 5 and 20, how does sample size affect a sampling distribution?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www.rossmanchance.com/applets/OneSample.html?population=gettysburg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10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this Fit in The ACCRS?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00" y="1625600"/>
            <a:ext cx="10264648" cy="48133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Grade 7, instructional time should focus on four critical areas. …. (4) drawing inferences about </a:t>
            </a:r>
            <a:r>
              <a:rPr lang="en-US" dirty="0" smtClean="0"/>
              <a:t>populations </a:t>
            </a:r>
            <a:r>
              <a:rPr lang="en-US" dirty="0"/>
              <a:t>based on samples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Understand that statistics can be used to gain information about a population by examining a </a:t>
            </a:r>
            <a:r>
              <a:rPr lang="en-US" dirty="0" smtClean="0"/>
              <a:t>sample </a:t>
            </a:r>
            <a:r>
              <a:rPr lang="en-US" dirty="0"/>
              <a:t>of the population; generalizations about a population from a sample are valid only if the </a:t>
            </a:r>
            <a:r>
              <a:rPr lang="en-US" dirty="0" smtClean="0"/>
              <a:t>sample </a:t>
            </a:r>
            <a:r>
              <a:rPr lang="en-US" dirty="0"/>
              <a:t>is representative of that population. Understand that random sampling tends to produce </a:t>
            </a:r>
            <a:r>
              <a:rPr lang="en-US" dirty="0" smtClean="0"/>
              <a:t>representative </a:t>
            </a:r>
            <a:r>
              <a:rPr lang="en-US" dirty="0"/>
              <a:t>samples and support valid inferences. </a:t>
            </a:r>
            <a:endParaRPr lang="en-US" dirty="0" smtClean="0"/>
          </a:p>
          <a:p>
            <a:pPr lvl="1"/>
            <a:r>
              <a:rPr lang="en-US" dirty="0"/>
              <a:t>Use data from a random sample to draw inferences about a population with an </a:t>
            </a:r>
            <a:r>
              <a:rPr lang="en-US" dirty="0" smtClean="0"/>
              <a:t>unknown characteristic </a:t>
            </a:r>
            <a:r>
              <a:rPr lang="en-US" dirty="0"/>
              <a:t>of interest. Generate multiple samples (or simulated samples) of the same size to </a:t>
            </a:r>
            <a:r>
              <a:rPr lang="en-US" dirty="0" smtClean="0"/>
              <a:t>gauge </a:t>
            </a:r>
            <a:r>
              <a:rPr lang="en-US" dirty="0"/>
              <a:t>the variation in estimates or predictions. </a:t>
            </a:r>
            <a:endParaRPr lang="en-US" dirty="0" smtClean="0"/>
          </a:p>
          <a:p>
            <a:r>
              <a:rPr lang="en-US" dirty="0" smtClean="0"/>
              <a:t>Algebra</a:t>
            </a:r>
          </a:p>
          <a:p>
            <a:pPr lvl="1"/>
            <a:r>
              <a:rPr lang="en-US" dirty="0"/>
              <a:t>Represent data with plots on the real number line (dot plots, histograms, and box plots</a:t>
            </a:r>
            <a:r>
              <a:rPr lang="en-US" dirty="0" smtClean="0"/>
              <a:t>).</a:t>
            </a:r>
          </a:p>
          <a:p>
            <a:pPr lvl="1"/>
            <a:r>
              <a:rPr lang="en-US" dirty="0"/>
              <a:t>Use statistics appropriate to the shape of the data distribution to compare center (median, mean) </a:t>
            </a:r>
            <a:r>
              <a:rPr lang="en-US" dirty="0" smtClean="0"/>
              <a:t>and </a:t>
            </a:r>
            <a:r>
              <a:rPr lang="en-US" dirty="0"/>
              <a:t>spread (interquartile range, standard deviation) of two or more different data sets</a:t>
            </a:r>
          </a:p>
          <a:p>
            <a:r>
              <a:rPr lang="en-US" dirty="0" smtClean="0"/>
              <a:t>Pre-Calculus</a:t>
            </a:r>
          </a:p>
          <a:p>
            <a:pPr lvl="1"/>
            <a:r>
              <a:rPr lang="en-US" dirty="0"/>
              <a:t>Understand statistics as a process for making inferences about population parameters based on a </a:t>
            </a:r>
            <a:r>
              <a:rPr lang="en-US" dirty="0" smtClean="0"/>
              <a:t>random </a:t>
            </a:r>
            <a:r>
              <a:rPr lang="en-US" dirty="0"/>
              <a:t>sample from that population. </a:t>
            </a:r>
            <a:endParaRPr lang="en-US" dirty="0" smtClean="0"/>
          </a:p>
          <a:p>
            <a:pPr lvl="1"/>
            <a:r>
              <a:rPr lang="en-US" dirty="0"/>
              <a:t>Use data from a sample survey to estimate a population mean or proportion; develop a margin of </a:t>
            </a:r>
            <a:r>
              <a:rPr lang="en-US" dirty="0" smtClean="0"/>
              <a:t>error </a:t>
            </a:r>
            <a:r>
              <a:rPr lang="en-US" dirty="0"/>
              <a:t>through the use of simulation models for random sampling.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50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this connect to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 Limit Theorem</a:t>
            </a:r>
          </a:p>
          <a:p>
            <a:endParaRPr lang="en-US" dirty="0"/>
          </a:p>
          <a:p>
            <a:r>
              <a:rPr lang="en-US" dirty="0" smtClean="0"/>
              <a:t>Statistical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67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the Mathematical Practice Standards Fit?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/>
              <a:t>Make sense of problems and persevere </a:t>
            </a:r>
            <a:r>
              <a:rPr lang="en-US" dirty="0" smtClean="0"/>
              <a:t>in </a:t>
            </a:r>
            <a:r>
              <a:rPr lang="en-US" dirty="0"/>
              <a:t>solving them.</a:t>
            </a:r>
          </a:p>
          <a:p>
            <a:r>
              <a:rPr lang="en-US" dirty="0" smtClean="0"/>
              <a:t> </a:t>
            </a:r>
            <a:r>
              <a:rPr lang="en-US" dirty="0"/>
              <a:t>Reason abstractly and quantitatively.</a:t>
            </a:r>
          </a:p>
          <a:p>
            <a:r>
              <a:rPr lang="en-US" dirty="0" smtClean="0"/>
              <a:t> </a:t>
            </a:r>
            <a:r>
              <a:rPr lang="en-US" dirty="0"/>
              <a:t>Construct viable arguments and </a:t>
            </a:r>
            <a:r>
              <a:rPr lang="en-US" dirty="0" smtClean="0"/>
              <a:t>critique </a:t>
            </a:r>
            <a:r>
              <a:rPr lang="en-US" dirty="0"/>
              <a:t>the reasoning of others.</a:t>
            </a:r>
          </a:p>
          <a:p>
            <a:r>
              <a:rPr lang="en-US" dirty="0" smtClean="0"/>
              <a:t> </a:t>
            </a:r>
            <a:r>
              <a:rPr lang="en-US" dirty="0"/>
              <a:t>Model with mathematics.</a:t>
            </a:r>
          </a:p>
          <a:p>
            <a:r>
              <a:rPr lang="en-US" dirty="0" smtClean="0"/>
              <a:t> </a:t>
            </a:r>
            <a:r>
              <a:rPr lang="en-US" dirty="0"/>
              <a:t>Use appropriate tools strategically.</a:t>
            </a:r>
          </a:p>
          <a:p>
            <a:r>
              <a:rPr lang="en-US" dirty="0" smtClean="0"/>
              <a:t> </a:t>
            </a:r>
            <a:r>
              <a:rPr lang="en-US" dirty="0"/>
              <a:t>Attend to precision.</a:t>
            </a:r>
          </a:p>
          <a:p>
            <a:r>
              <a:rPr lang="en-US" dirty="0" smtClean="0"/>
              <a:t> </a:t>
            </a:r>
            <a:r>
              <a:rPr lang="en-US" dirty="0"/>
              <a:t>Look for and make use of structure.</a:t>
            </a:r>
          </a:p>
          <a:p>
            <a:r>
              <a:rPr lang="en-US" dirty="0" smtClean="0"/>
              <a:t> </a:t>
            </a:r>
            <a:r>
              <a:rPr lang="en-US" dirty="0"/>
              <a:t>Look for and express </a:t>
            </a:r>
            <a:r>
              <a:rPr lang="en-US" dirty="0" err="1"/>
              <a:t>reg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49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Basil Conway and Bradley Bearden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Teacher Leader Academy</a:t>
            </a:r>
          </a:p>
          <a:p>
            <a:pPr lvl="1"/>
            <a:r>
              <a:rPr lang="en-US" dirty="0" smtClean="0"/>
              <a:t>Basil Conway IV</a:t>
            </a:r>
          </a:p>
          <a:p>
            <a:pPr lvl="2"/>
            <a:r>
              <a:rPr lang="en-US" dirty="0" smtClean="0"/>
              <a:t>Beauregard High School</a:t>
            </a:r>
          </a:p>
          <a:p>
            <a:pPr lvl="3"/>
            <a:r>
              <a:rPr lang="en-US" dirty="0" smtClean="0"/>
              <a:t>AP Statistics</a:t>
            </a:r>
          </a:p>
          <a:p>
            <a:pPr lvl="2"/>
            <a:r>
              <a:rPr lang="en-US" dirty="0" smtClean="0"/>
              <a:t>Auburn University</a:t>
            </a:r>
          </a:p>
          <a:p>
            <a:pPr lvl="2"/>
            <a:r>
              <a:rPr lang="en-US" dirty="0" smtClean="0"/>
              <a:t>Colorado State University</a:t>
            </a:r>
          </a:p>
          <a:p>
            <a:pPr lvl="1"/>
            <a:r>
              <a:rPr lang="en-US" dirty="0" smtClean="0"/>
              <a:t>Bradley Bearden</a:t>
            </a:r>
          </a:p>
          <a:p>
            <a:pPr lvl="2"/>
            <a:r>
              <a:rPr lang="en-US" dirty="0" smtClean="0"/>
              <a:t>Dadeville High School</a:t>
            </a:r>
          </a:p>
          <a:p>
            <a:pPr lvl="3"/>
            <a:r>
              <a:rPr lang="en-US" dirty="0" smtClean="0"/>
              <a:t>AP Statistics</a:t>
            </a:r>
          </a:p>
          <a:p>
            <a:pPr lvl="2"/>
            <a:r>
              <a:rPr lang="en-US" dirty="0" smtClean="0"/>
              <a:t>Auburn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4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Gettysburg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you think about the Gettysburg Address, what do you think of?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Four score and seven years ago, our fathers brought forth upon this continent…</a:t>
            </a:r>
          </a:p>
        </p:txBody>
      </p:sp>
      <p:pic>
        <p:nvPicPr>
          <p:cNvPr id="1026" name="Picture 2" descr="http://upload.wikimedia.org/wikipedia/commons/thumb/1/1b/Abraham_Lincoln_November_1863.jpg/220px-Abraham_Lincoln_November_186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75" y="2851404"/>
            <a:ext cx="20955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909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gettysburg</a:t>
            </a:r>
            <a:r>
              <a:rPr lang="en-US" dirty="0" smtClean="0"/>
              <a:t>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 sample of 5 representative words from the Gettysburg Address (the population).</a:t>
            </a:r>
          </a:p>
          <a:p>
            <a:pPr lvl="1"/>
            <a:r>
              <a:rPr lang="en-US" dirty="0" smtClean="0"/>
              <a:t>Write these words in the table.</a:t>
            </a:r>
          </a:p>
          <a:p>
            <a:pPr lvl="1"/>
            <a:r>
              <a:rPr lang="en-US" dirty="0" smtClean="0"/>
              <a:t>Count the number of letters for each word and record in the table.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Do you think your five words were representative?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17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</a:t>
            </a:r>
            <a:r>
              <a:rPr lang="en-US" dirty="0" err="1" smtClean="0"/>
              <a:t>Dotplot</a:t>
            </a:r>
            <a:r>
              <a:rPr lang="en-US" dirty="0" smtClean="0"/>
              <a:t> of your 5 words on Your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Observational Unit:  The number of letters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Variable: A word in the Gettysburg Address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Type:  Quantitative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63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Average size of your 5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this in part 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39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Class </a:t>
            </a:r>
            <a:r>
              <a:rPr lang="en-US" dirty="0" err="1" smtClean="0"/>
              <a:t>Dotplot</a:t>
            </a:r>
            <a:r>
              <a:rPr lang="en-US" dirty="0" smtClean="0"/>
              <a:t> of your Average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Observational Unit:  </a:t>
            </a:r>
            <a:r>
              <a:rPr lang="en-US" dirty="0" smtClean="0"/>
              <a:t>Averages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Variable: </a:t>
            </a:r>
            <a:r>
              <a:rPr lang="en-US" dirty="0" smtClean="0"/>
              <a:t>Different peoples random 5 word length average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Type:  Quantitative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84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difference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distribution of a sample and a sampling distribution</a:t>
            </a:r>
          </a:p>
        </p:txBody>
      </p:sp>
    </p:spTree>
    <p:extLst>
      <p:ext uri="{BB962C8B-B14F-4D97-AF65-F5344CB8AC3E}">
        <p14:creationId xmlns:p14="http://schemas.microsoft.com/office/powerpoint/2010/main" val="404093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Real Average size word?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4.295 = population average</a:t>
            </a:r>
          </a:p>
          <a:p>
            <a:endParaRPr lang="en-US" dirty="0"/>
          </a:p>
          <a:p>
            <a:r>
              <a:rPr lang="en-US" dirty="0" smtClean="0"/>
              <a:t>How well did we do?</a:t>
            </a:r>
          </a:p>
          <a:p>
            <a:endParaRPr lang="en-US" dirty="0"/>
          </a:p>
          <a:p>
            <a:r>
              <a:rPr lang="en-US" dirty="0" smtClean="0"/>
              <a:t>Were we biased?</a:t>
            </a:r>
          </a:p>
          <a:p>
            <a:endParaRPr lang="en-US" dirty="0"/>
          </a:p>
          <a:p>
            <a:r>
              <a:rPr lang="en-US" dirty="0" smtClean="0"/>
              <a:t>In which way?</a:t>
            </a:r>
          </a:p>
          <a:p>
            <a:endParaRPr lang="en-US" dirty="0"/>
          </a:p>
          <a:p>
            <a:r>
              <a:rPr lang="en-US" dirty="0" smtClean="0"/>
              <a:t>Why did this happen?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51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TC103090434[[fn=Wood Type]]</Template>
  <TotalTime>48</TotalTime>
  <Words>659</Words>
  <Application>Microsoft Office PowerPoint</Application>
  <PresentationFormat>Widescreen</PresentationFormat>
  <Paragraphs>98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Rockwell</vt:lpstr>
      <vt:lpstr>Rockwell Condensed</vt:lpstr>
      <vt:lpstr>Wingdings</vt:lpstr>
      <vt:lpstr>Wood Type</vt:lpstr>
      <vt:lpstr>The Gettysburg Address</vt:lpstr>
      <vt:lpstr>Basil Conway and Bradley Bearden</vt:lpstr>
      <vt:lpstr>The Gettysburg Address</vt:lpstr>
      <vt:lpstr>The gettysburg Address</vt:lpstr>
      <vt:lpstr>Create a Dotplot of your 5 words on Your Paper</vt:lpstr>
      <vt:lpstr>Find the Average size of your 5 words</vt:lpstr>
      <vt:lpstr>Create a Class Dotplot of your Average</vt:lpstr>
      <vt:lpstr>The difference is…</vt:lpstr>
      <vt:lpstr>What’s the Real Average size word?</vt:lpstr>
      <vt:lpstr>Suggested Sampling Techniques?</vt:lpstr>
      <vt:lpstr>Randomly Pick 5 words</vt:lpstr>
      <vt:lpstr>How do the Sampling Distributions of size 5 compare to the true population average?</vt:lpstr>
      <vt:lpstr>Complete parts r-t</vt:lpstr>
      <vt:lpstr>Compare parts O and T at the board…</vt:lpstr>
      <vt:lpstr>Where does this Fit in The ACCRS?</vt:lpstr>
      <vt:lpstr>How does this connect to Statistics</vt:lpstr>
      <vt:lpstr>Where do the Mathematical Practice Standards Fit?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Gettysburg Address</dc:title>
  <dc:creator>Conway,Basil</dc:creator>
  <cp:lastModifiedBy>Conway,Basil</cp:lastModifiedBy>
  <cp:revision>6</cp:revision>
  <dcterms:created xsi:type="dcterms:W3CDTF">2014-10-23T20:24:57Z</dcterms:created>
  <dcterms:modified xsi:type="dcterms:W3CDTF">2014-10-23T21:13:52Z</dcterms:modified>
</cp:coreProperties>
</file>